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8" r:id="rId4"/>
    <p:sldId id="273" r:id="rId5"/>
    <p:sldId id="271" r:id="rId6"/>
    <p:sldId id="261" r:id="rId7"/>
    <p:sldId id="262" r:id="rId8"/>
    <p:sldId id="263" r:id="rId9"/>
    <p:sldId id="275" r:id="rId10"/>
    <p:sldId id="264" r:id="rId11"/>
    <p:sldId id="265" r:id="rId12"/>
    <p:sldId id="277" r:id="rId13"/>
    <p:sldId id="274" r:id="rId14"/>
    <p:sldId id="266" r:id="rId15"/>
    <p:sldId id="276"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CE325-DB2B-77FA-469B-33F37663643C}" v="275" dt="2023-03-25T02:09:04.480"/>
    <p1510:client id="{0865240B-6BA6-9F0F-464A-E6D9171F2B95}" v="40" dt="2023-03-25T03:18:15.976"/>
    <p1510:client id="{09A10211-A53B-0231-1EAF-50061AE69C6D}" v="15" dt="2023-03-25T19:13:35.879"/>
    <p1510:client id="{0AC8A6FE-B354-9A40-2936-A1A3E11A76C3}" v="1" dt="2023-03-25T20:16:18.953"/>
    <p1510:client id="{0D7F2CCE-7148-87F6-255B-CB3DCC344E08}" v="95" dt="2023-03-25T05:55:33.116"/>
    <p1510:client id="{148108F6-5DC2-A810-65C0-E788B5DF244E}" v="1" dt="2023-03-25T18:40:43.648"/>
    <p1510:client id="{15750001-B693-4C2B-F925-2CC05C1A4D89}" v="1" dt="2023-03-25T20:12:02.845"/>
    <p1510:client id="{1B33C90C-A9AA-0C40-AD60-59BAB0D20190}" v="3" dt="2023-03-25T05:31:26.125"/>
    <p1510:client id="{316FE5FF-7633-57C8-0EB3-E95024DCCD5F}" v="108" dt="2023-03-25T03:07:23.612"/>
    <p1510:client id="{329AEAE0-6999-55EA-902B-D9F599AEFE58}" v="4" dt="2023-03-25T18:30:27.363"/>
    <p1510:client id="{361793CB-4933-F54B-9F1A-CE60E81CD6D2}" v="9" dt="2023-03-25T18:35:31.086"/>
    <p1510:client id="{49500419-995A-C19D-A99C-07FAAED52232}" v="31" dt="2023-03-25T03:13:30.513"/>
    <p1510:client id="{513F8004-7AE6-849C-4FE9-7AF0561419E2}" v="54" dt="2023-03-25T03:09:33.836"/>
    <p1510:client id="{5718108E-C7EA-9985-8450-E5D8DAA3192D}" v="7" dt="2023-03-25T18:30:57.156"/>
    <p1510:client id="{5CAD5907-4AD7-6369-7D6F-AA1CAF934E50}" v="107" dt="2023-03-25T03:21:10.595"/>
    <p1510:client id="{5F2138CD-CF8E-BBAC-8123-6968B7E5A08F}" v="1" dt="2023-03-25T03:55:14.158"/>
    <p1510:client id="{6130084E-A4B3-10D0-761A-C52C7676D991}" v="19" dt="2023-03-25T20:24:46.963"/>
    <p1510:client id="{6274302B-2838-7979-0FF7-A0960E8F559C}" v="4" dt="2023-03-25T04:45:00.712"/>
    <p1510:client id="{6814D509-53A2-43BD-8A5A-E19CC87661F1}" v="26" dt="2023-03-25T00:24:54.837"/>
    <p1510:client id="{68890B42-A23E-375F-AF58-13B8E2287CA1}" v="86" dt="2023-03-24T21:57:09.708"/>
    <p1510:client id="{6AD1E1D0-9495-062C-CCF9-F09C2CEA0E6F}" v="5" dt="2023-03-25T03:28:56.537"/>
    <p1510:client id="{7315F5A6-2CE6-3BE5-AB98-43DF80C90476}" v="10" dt="2023-03-25T19:25:10.246"/>
    <p1510:client id="{76D8C033-26AA-76A0-522F-0158CE7A3F09}" v="499" dt="2023-03-24T21:35:17.255"/>
    <p1510:client id="{7A2A4A4B-F57F-B046-0AEE-368C5E83A41E}" v="1" dt="2023-03-25T19:17:57.241"/>
    <p1510:client id="{7A4C7313-C84F-AFC6-751C-FBEB66CF36E1}" v="4" dt="2023-03-25T19:27:07.528"/>
    <p1510:client id="{8BCF69B8-E616-E977-64ED-EC3490FFD5CB}" v="1" dt="2023-03-25T21:14:26.765"/>
    <p1510:client id="{8E1F1E26-FD0D-57C0-CEE0-9841C09863B1}" v="3" dt="2023-03-25T03:37:26.430"/>
    <p1510:client id="{9861ED1C-F7E3-553A-BC4E-D97E5C6732C0}" v="32" dt="2023-03-25T03:40:53.274"/>
    <p1510:client id="{99A648FA-A614-2133-C669-FEB7609A10E8}" v="12" dt="2023-03-25T03:18:09.540"/>
    <p1510:client id="{9D8A6182-CFBD-D738-BC80-52603BFE2D37}" v="14" dt="2023-03-25T04:43:28.103"/>
    <p1510:client id="{A0959D43-14C5-A2CB-3599-5300DC222FA4}" v="6" dt="2023-03-25T19:20:08.940"/>
    <p1510:client id="{A1762A20-A917-1C7E-C1BA-53C234040039}" v="8" dt="2023-03-25T03:53:19.721"/>
    <p1510:client id="{B190B604-06CC-32AF-BFAE-A1C0A3FC34FF}" v="6" dt="2023-03-25T04:46:25.970"/>
    <p1510:client id="{B1E7C7C6-27B3-748C-D87C-2A63BDF90D85}" v="19" dt="2023-03-25T05:51:54.740"/>
    <p1510:client id="{B3228237-5332-A5B3-9EBC-DBB6B806075A}" v="1" dt="2023-03-25T20:11:38.341"/>
    <p1510:client id="{BE21158A-68B0-B6A6-05B7-616E11E415C4}" v="146" dt="2023-03-25T12:27:20.689"/>
    <p1510:client id="{D963A682-8856-8A5F-A268-B2E59FA41F8E}" v="925" dt="2023-03-25T20:50:23.211"/>
    <p1510:client id="{DB38B2A6-43AA-D2FA-E092-41BC11B64309}" v="6" dt="2023-03-25T19:12:26.009"/>
    <p1510:client id="{E88CF7D3-AE33-A90B-035E-334BFACF8CDA}" v="71" dt="2023-03-25T19:24:52.718"/>
    <p1510:client id="{F3FABB2A-FDAE-44D3-AB65-33466497F36A}" v="50" dt="2023-03-25T02:22:56.063"/>
    <p1510:client id="{F5BA0C1F-5978-A7BA-FC77-B4417CD46735}" v="12" dt="2023-03-25T19:39:16.916"/>
    <p1510:client id="{F6081FF5-C98D-A366-98B9-6987546128B7}" v="65" dt="2023-03-25T00:42:51.975"/>
    <p1510:client id="{FE20BDAF-F992-AE8B-EEB9-F43D80B534B2}" v="1" dt="2023-03-25T19:21:24.9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830DA-207F-43EC-809A-68AA7BC08CB4}" type="datetimeFigureOut">
              <a:t>3/26/2023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B6F59-9A28-4AE9-B10F-ECE2C692C362}" type="slidenum">
              <a:t>‹#›</a:t>
            </a:fld>
            <a:endParaRPr lang="en-US"/>
          </a:p>
        </p:txBody>
      </p:sp>
    </p:spTree>
    <p:extLst>
      <p:ext uri="{BB962C8B-B14F-4D97-AF65-F5344CB8AC3E}">
        <p14:creationId xmlns:p14="http://schemas.microsoft.com/office/powerpoint/2010/main" val="3514888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mimas.calstatela.edu/search/?q=EV+purchase+likelihood+in+the+U.S+by+consumer+age+group+2021&amp;Search=&amp;qKat=search&amp;newSearch=true"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iea.org/data-and-statistics/charts/number-of-available-electric-car-models-by-type-and-region-2021" TargetMode="External"/><Relationship Id="rId5" Type="http://schemas.openxmlformats.org/officeDocument/2006/relationships/hyperlink" Target="https://www-statista-com.mimas.calstatela.edu/statistics/1305918/us-transportation-co2-emissions-projections-by-fuel-type/?locale=en" TargetMode="External"/><Relationship Id="rId4" Type="http://schemas.openxmlformats.org/officeDocument/2006/relationships/hyperlink" Target="https://www.scrapehero.com/location-reports/Tesla-USA/#topStatesScrollPoin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Creation on file in SAP that was shared in a file called Group 4 with all the group members </a:t>
            </a:r>
            <a:endParaRPr lang="en-US"/>
          </a:p>
          <a:p>
            <a:r>
              <a:rPr lang="en-US">
                <a:hlinkClick r:id="rId3"/>
              </a:rPr>
              <a:t>https://www-statista-com.mimas.calstatela.edu/search/?q=EV+purchase+likelihood+in+the+U.S+by+consumer+age+group+2021&amp;Search=&amp;qKat=search&amp;newSearch=true</a:t>
            </a:r>
            <a:endParaRPr lang="en-US"/>
          </a:p>
          <a:p>
            <a:r>
              <a:rPr lang="en-US">
                <a:hlinkClick r:id="rId4"/>
              </a:rPr>
              <a:t>Number of Tesla locations in the USA in 2023 | ScrapeHero</a:t>
            </a:r>
            <a:endParaRPr lang="en-US"/>
          </a:p>
          <a:p>
            <a:endParaRPr lang="en-US">
              <a:cs typeface="Calibri" panose="020F0502020204030204"/>
            </a:endParaRPr>
          </a:p>
          <a:p>
            <a:r>
              <a:rPr lang="en-US"/>
              <a:t>Data Source: afdc.energy.gov ( Alternative fuels data center)</a:t>
            </a:r>
            <a:endParaRPr lang="en-US">
              <a:cs typeface="Calibri" panose="020F0502020204030204"/>
            </a:endParaRPr>
          </a:p>
          <a:p>
            <a:endParaRPr lang="en-US"/>
          </a:p>
          <a:p>
            <a:r>
              <a:rPr lang="en-US">
                <a:hlinkClick r:id="rId5"/>
              </a:rPr>
              <a:t>https://www-statista-com.mimas.calstatela.edu/statistics/1305918/us-transportation-co2-emissions-projections-by-fuel-type/?locale=en</a:t>
            </a:r>
            <a:endParaRPr lang="en-US"/>
          </a:p>
          <a:p>
            <a:endParaRPr lang="en-US"/>
          </a:p>
          <a:p>
            <a:r>
              <a:rPr lang="en-US">
                <a:hlinkClick r:id="rId6"/>
              </a:rPr>
              <a:t>https://www.iea.org/data-and-statistics/charts/number-of-available-electric-car-models-by-type-and-region-2021</a:t>
            </a:r>
            <a:r>
              <a:rPr lang="en-US"/>
              <a:t> </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678B6F59-9A28-4AE9-B10F-ECE2C692C362}" type="slidenum">
              <a:rPr lang="en-US"/>
              <a:t>3</a:t>
            </a:fld>
            <a:endParaRPr lang="en-US"/>
          </a:p>
        </p:txBody>
      </p:sp>
    </p:spTree>
    <p:extLst>
      <p:ext uri="{BB962C8B-B14F-4D97-AF65-F5344CB8AC3E}">
        <p14:creationId xmlns:p14="http://schemas.microsoft.com/office/powerpoint/2010/main" val="2144854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Analyzing data using cluster modeling tools help analyze, predict and determine where the strongest areas of sales occur, and also help determine areas of opportunity for marketing management, and operations directors to focus their resources to increase sales. </a:t>
            </a:r>
          </a:p>
          <a:p>
            <a:r>
              <a:rPr lang="en-US">
                <a:cs typeface="Calibri"/>
              </a:rPr>
              <a:t>These graphs represent highest number of sales of Tesla Model 3 in the major cities of the US, according to the scattered clusters #1, #2 &amp; #3 in the previous slide. We can conclude that the Tesla Model 3 is the Iconic vehicle which accounts for a significant percentage of Tesla profitability.  From the year of inception in 2015 Model 3 was not a popular or iconic as it did not record any sales until to 2018 with 93000 vehicles sold, from there on Model 3 became an iconic competing EV competing with Toyota and other high end vehicles, such as BMW among others. </a:t>
            </a:r>
            <a:endParaRPr lang="en-US"/>
          </a:p>
        </p:txBody>
      </p:sp>
      <p:sp>
        <p:nvSpPr>
          <p:cNvPr id="4" name="Slide Number Placeholder 3"/>
          <p:cNvSpPr>
            <a:spLocks noGrp="1"/>
          </p:cNvSpPr>
          <p:nvPr>
            <p:ph type="sldNum" sz="quarter" idx="5"/>
          </p:nvPr>
        </p:nvSpPr>
        <p:spPr/>
        <p:txBody>
          <a:bodyPr/>
          <a:lstStyle/>
          <a:p>
            <a:fld id="{678B6F59-9A28-4AE9-B10F-ECE2C692C362}" type="slidenum">
              <a:rPr lang="en-US"/>
              <a:t>13</a:t>
            </a:fld>
            <a:endParaRPr lang="en-US"/>
          </a:p>
        </p:txBody>
      </p:sp>
    </p:spTree>
    <p:extLst>
      <p:ext uri="{BB962C8B-B14F-4D97-AF65-F5344CB8AC3E}">
        <p14:creationId xmlns:p14="http://schemas.microsoft.com/office/powerpoint/2010/main" val="1207820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According to the geo map..... the state of California is the one with the most charging stations........ the region with the most charging stations is Los Angeles followed by San Francisco and San Diego.</a:t>
            </a:r>
          </a:p>
        </p:txBody>
      </p:sp>
      <p:sp>
        <p:nvSpPr>
          <p:cNvPr id="4" name="Slide Number Placeholder 3"/>
          <p:cNvSpPr>
            <a:spLocks noGrp="1"/>
          </p:cNvSpPr>
          <p:nvPr>
            <p:ph type="sldNum" sz="quarter" idx="5"/>
          </p:nvPr>
        </p:nvSpPr>
        <p:spPr/>
        <p:txBody>
          <a:bodyPr/>
          <a:lstStyle/>
          <a:p>
            <a:fld id="{678B6F59-9A28-4AE9-B10F-ECE2C692C362}" type="slidenum">
              <a:t>14</a:t>
            </a:fld>
            <a:endParaRPr lang="en-US"/>
          </a:p>
        </p:txBody>
      </p:sp>
    </p:spTree>
    <p:extLst>
      <p:ext uri="{BB962C8B-B14F-4D97-AF65-F5344CB8AC3E}">
        <p14:creationId xmlns:p14="http://schemas.microsoft.com/office/powerpoint/2010/main" val="1044456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According to the geo map..... the state of California is the one with the most charging stations........ the region with the most charging stations is Los Angeles followed by San Francisco and San Diego.</a:t>
            </a:r>
          </a:p>
        </p:txBody>
      </p:sp>
      <p:sp>
        <p:nvSpPr>
          <p:cNvPr id="4" name="Slide Number Placeholder 3"/>
          <p:cNvSpPr>
            <a:spLocks noGrp="1"/>
          </p:cNvSpPr>
          <p:nvPr>
            <p:ph type="sldNum" sz="quarter" idx="5"/>
          </p:nvPr>
        </p:nvSpPr>
        <p:spPr/>
        <p:txBody>
          <a:bodyPr/>
          <a:lstStyle/>
          <a:p>
            <a:fld id="{678B6F59-9A28-4AE9-B10F-ECE2C692C362}" type="slidenum">
              <a:t>15</a:t>
            </a:fld>
            <a:endParaRPr lang="en-US"/>
          </a:p>
        </p:txBody>
      </p:sp>
    </p:spTree>
    <p:extLst>
      <p:ext uri="{BB962C8B-B14F-4D97-AF65-F5344CB8AC3E}">
        <p14:creationId xmlns:p14="http://schemas.microsoft.com/office/powerpoint/2010/main" val="18686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also can see with a different view the accumulation on stations on the east coast. And none in the mid west. (</a:t>
            </a:r>
            <a:r>
              <a:rPr lang="en-US"/>
              <a:t>Alternative fuels data center)</a:t>
            </a:r>
            <a:endParaRPr lang="en-US">
              <a:cs typeface="Calibri"/>
            </a:endParaRPr>
          </a:p>
        </p:txBody>
      </p:sp>
      <p:sp>
        <p:nvSpPr>
          <p:cNvPr id="4" name="Slide Number Placeholder 3"/>
          <p:cNvSpPr>
            <a:spLocks noGrp="1"/>
          </p:cNvSpPr>
          <p:nvPr>
            <p:ph type="sldNum" sz="quarter" idx="5"/>
          </p:nvPr>
        </p:nvSpPr>
        <p:spPr/>
        <p:txBody>
          <a:bodyPr/>
          <a:lstStyle/>
          <a:p>
            <a:fld id="{678B6F59-9A28-4AE9-B10F-ECE2C692C362}" type="slidenum">
              <a:t>16</a:t>
            </a:fld>
            <a:endParaRPr lang="en-US"/>
          </a:p>
        </p:txBody>
      </p:sp>
    </p:spTree>
    <p:extLst>
      <p:ext uri="{BB962C8B-B14F-4D97-AF65-F5344CB8AC3E}">
        <p14:creationId xmlns:p14="http://schemas.microsoft.com/office/powerpoint/2010/main" val="75497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 this bar graph, it shows the different EV cars.</a:t>
            </a:r>
            <a:endParaRPr lang="en-US"/>
          </a:p>
          <a:p>
            <a:r>
              <a:rPr lang="en-US" b="1"/>
              <a:t>Hybrid Electric @ 720,000 </a:t>
            </a:r>
            <a:endParaRPr lang="en-US"/>
          </a:p>
          <a:p>
            <a:r>
              <a:rPr lang="en-US" b="1"/>
              <a:t>Plug-in Hybrid Electric @ 7650,000, </a:t>
            </a:r>
            <a:endParaRPr lang="en-US"/>
          </a:p>
          <a:p>
            <a:r>
              <a:rPr lang="en-US" b="1"/>
              <a:t>&amp;&amp; All Electric Vehicles at over 1.4 million </a:t>
            </a:r>
            <a:br>
              <a:rPr lang="en-US">
                <a:cs typeface="+mn-lt"/>
              </a:rPr>
            </a:br>
            <a:endParaRPr lang="en-US">
              <a:cs typeface="Calibri" panose="020F0502020204030204"/>
            </a:endParaRPr>
          </a:p>
          <a:p>
            <a:r>
              <a:rPr lang="en-US" b="1"/>
              <a:t>As you can see, ALL Electric Vehicles has the biggest percentage in the U.S market.</a:t>
            </a:r>
            <a:endParaRPr lang="en-US"/>
          </a:p>
          <a:p>
            <a:endParaRPr lang="en-US">
              <a:cs typeface="+mn-lt"/>
            </a:endParaRPr>
          </a:p>
          <a:p>
            <a:r>
              <a:rPr lang="en-US" b="1"/>
              <a:t>Hybrid= the internal combustion engine with electrical power produced by an on-board electric motor.</a:t>
            </a:r>
            <a:endParaRPr lang="en-US">
              <a:cs typeface="+mn-lt"/>
            </a:endParaRPr>
          </a:p>
          <a:p>
            <a:r>
              <a:rPr lang="en-US" b="1"/>
              <a:t>Plug-in= haver a larger battery than a conventional hybrid car, and is charged by plugging into an electric outlet.</a:t>
            </a:r>
            <a:endParaRPr lang="en-US"/>
          </a:p>
          <a:p>
            <a:r>
              <a:rPr lang="en-US" b="1"/>
              <a:t>Fully electric= does not have a gasoline or diesel engine and instead has an electric motor, power electronics, and a battery pack.</a:t>
            </a:r>
            <a:endParaRPr lang="en-US"/>
          </a:p>
          <a:p>
            <a:endParaRPr lang="en-US">
              <a:cs typeface="+mn-lt"/>
            </a:endParaRPr>
          </a:p>
          <a:p>
            <a:r>
              <a:rPr lang="en-US" b="1"/>
              <a:t>Compared to plug-in hybrids, electric vehicles have many advantages. Majority buyers are drawn to electric vehicles because they are better for the environment than plug-in hybrids. </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678B6F59-9A28-4AE9-B10F-ECE2C692C362}" type="slidenum">
              <a:rPr lang="en-US"/>
              <a:t>4</a:t>
            </a:fld>
            <a:endParaRPr lang="en-US"/>
          </a:p>
        </p:txBody>
      </p:sp>
    </p:spTree>
    <p:extLst>
      <p:ext uri="{BB962C8B-B14F-4D97-AF65-F5344CB8AC3E}">
        <p14:creationId xmlns:p14="http://schemas.microsoft.com/office/powerpoint/2010/main" val="3592909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One of the highest electric vehicles is Tesla</a:t>
            </a:r>
          </a:p>
        </p:txBody>
      </p:sp>
      <p:sp>
        <p:nvSpPr>
          <p:cNvPr id="4" name="Slide Number Placeholder 3"/>
          <p:cNvSpPr>
            <a:spLocks noGrp="1"/>
          </p:cNvSpPr>
          <p:nvPr>
            <p:ph type="sldNum" sz="quarter" idx="5"/>
          </p:nvPr>
        </p:nvSpPr>
        <p:spPr/>
        <p:txBody>
          <a:bodyPr/>
          <a:lstStyle/>
          <a:p>
            <a:fld id="{678B6F59-9A28-4AE9-B10F-ECE2C692C362}" type="slidenum">
              <a:rPr lang="en-US"/>
              <a:t>5</a:t>
            </a:fld>
            <a:endParaRPr lang="en-US"/>
          </a:p>
        </p:txBody>
      </p:sp>
    </p:spTree>
    <p:extLst>
      <p:ext uri="{BB962C8B-B14F-4D97-AF65-F5344CB8AC3E}">
        <p14:creationId xmlns:p14="http://schemas.microsoft.com/office/powerpoint/2010/main" val="355967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you can see in this graph Tesla of the models with most sales in 2022 in the unites states, followed by Lexus ES </a:t>
            </a:r>
          </a:p>
        </p:txBody>
      </p:sp>
      <p:sp>
        <p:nvSpPr>
          <p:cNvPr id="4" name="Slide Number Placeholder 3"/>
          <p:cNvSpPr>
            <a:spLocks noGrp="1"/>
          </p:cNvSpPr>
          <p:nvPr>
            <p:ph type="sldNum" sz="quarter" idx="5"/>
          </p:nvPr>
        </p:nvSpPr>
        <p:spPr/>
        <p:txBody>
          <a:bodyPr/>
          <a:lstStyle/>
          <a:p>
            <a:fld id="{678B6F59-9A28-4AE9-B10F-ECE2C692C362}" type="slidenum">
              <a:rPr lang="en-US"/>
              <a:t>6</a:t>
            </a:fld>
            <a:endParaRPr lang="en-US"/>
          </a:p>
        </p:txBody>
      </p:sp>
    </p:spTree>
    <p:extLst>
      <p:ext uri="{BB962C8B-B14F-4D97-AF65-F5344CB8AC3E}">
        <p14:creationId xmlns:p14="http://schemas.microsoft.com/office/powerpoint/2010/main" val="105371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According to the research represented in this pie chart graph, millennial drivers are the forefront of the electric card trend</a:t>
            </a:r>
          </a:p>
        </p:txBody>
      </p:sp>
      <p:sp>
        <p:nvSpPr>
          <p:cNvPr id="4" name="Slide Number Placeholder 3"/>
          <p:cNvSpPr>
            <a:spLocks noGrp="1"/>
          </p:cNvSpPr>
          <p:nvPr>
            <p:ph type="sldNum" sz="quarter" idx="5"/>
          </p:nvPr>
        </p:nvSpPr>
        <p:spPr/>
        <p:txBody>
          <a:bodyPr/>
          <a:lstStyle/>
          <a:p>
            <a:fld id="{678B6F59-9A28-4AE9-B10F-ECE2C692C362}" type="slidenum">
              <a:rPr lang="en-US"/>
              <a:t>7</a:t>
            </a:fld>
            <a:endParaRPr lang="en-US"/>
          </a:p>
        </p:txBody>
      </p:sp>
    </p:spTree>
    <p:extLst>
      <p:ext uri="{BB962C8B-B14F-4D97-AF65-F5344CB8AC3E}">
        <p14:creationId xmlns:p14="http://schemas.microsoft.com/office/powerpoint/2010/main" val="280420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According to the law and incentive additions in the United States electric vehicles are the car with the most incentives in the US. Being year 2022 the one with the most rewards.  The data came from the Alternative Fuels Data center describing different types of technology available per fuel type out of 16 fuel types of fuel including Aftermarket Conversion3 Biodiesel Blends Connected and Autonomous Vehicles5 Efficiency Electric Vehicles6 Emissions Ethanol Hybrid Electric Vehicles Hydrogen Idle Reduction Natural Gas Neighborhood EVs7 Renewable Diesel Other Propane .</a:t>
            </a:r>
          </a:p>
        </p:txBody>
      </p:sp>
      <p:sp>
        <p:nvSpPr>
          <p:cNvPr id="4" name="Slide Number Placeholder 3"/>
          <p:cNvSpPr>
            <a:spLocks noGrp="1"/>
          </p:cNvSpPr>
          <p:nvPr>
            <p:ph type="sldNum" sz="quarter" idx="5"/>
          </p:nvPr>
        </p:nvSpPr>
        <p:spPr/>
        <p:txBody>
          <a:bodyPr/>
          <a:lstStyle/>
          <a:p>
            <a:fld id="{678B6F59-9A28-4AE9-B10F-ECE2C692C362}" type="slidenum">
              <a:rPr lang="en-US"/>
              <a:t>8</a:t>
            </a:fld>
            <a:endParaRPr lang="en-US"/>
          </a:p>
        </p:txBody>
      </p:sp>
    </p:spTree>
    <p:extLst>
      <p:ext uri="{BB962C8B-B14F-4D97-AF65-F5344CB8AC3E}">
        <p14:creationId xmlns:p14="http://schemas.microsoft.com/office/powerpoint/2010/main" val="1743557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prediction confidence for this model is 100%, we predicted the number with the fuel type with the most incentives</a:t>
            </a:r>
          </a:p>
        </p:txBody>
      </p:sp>
      <p:sp>
        <p:nvSpPr>
          <p:cNvPr id="4" name="Slide Number Placeholder 3"/>
          <p:cNvSpPr>
            <a:spLocks noGrp="1"/>
          </p:cNvSpPr>
          <p:nvPr>
            <p:ph type="sldNum" sz="quarter" idx="5"/>
          </p:nvPr>
        </p:nvSpPr>
        <p:spPr/>
        <p:txBody>
          <a:bodyPr/>
          <a:lstStyle/>
          <a:p>
            <a:fld id="{678B6F59-9A28-4AE9-B10F-ECE2C692C362}" type="slidenum">
              <a:rPr lang="en-US"/>
              <a:t>9</a:t>
            </a:fld>
            <a:endParaRPr lang="en-US"/>
          </a:p>
        </p:txBody>
      </p:sp>
    </p:spTree>
    <p:extLst>
      <p:ext uri="{BB962C8B-B14F-4D97-AF65-F5344CB8AC3E}">
        <p14:creationId xmlns:p14="http://schemas.microsoft.com/office/powerpoint/2010/main" val="273434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graph below shows the time series analysis and forecast of CO2 emissions (in million metric tons) predictions in the United States from 2021 to 2031. Electricity, Natural Gas, and Petroleum are represented. The graph shows a gradual increase in total fuel type emissions. Petroleum has the highest levels of CO2 released into the atmosphere and Electricity contributes the least amount. As the transition to electric vehicles is encouraged through various incentives and associated benefits, it is predicted that Petroleum emissions will eventually decrease. Based on the data, purchasing a Tesla Model 3 will contribute greatly to the reduction of CO2 emissions overtime. According to Tesla, current energy trends remain stable. The emissions generated from electric vehicles are expected to decline over time with the addition of greener energy resources.</a:t>
            </a:r>
          </a:p>
        </p:txBody>
      </p:sp>
      <p:sp>
        <p:nvSpPr>
          <p:cNvPr id="4" name="Slide Number Placeholder 3"/>
          <p:cNvSpPr>
            <a:spLocks noGrp="1"/>
          </p:cNvSpPr>
          <p:nvPr>
            <p:ph type="sldNum" sz="quarter" idx="5"/>
          </p:nvPr>
        </p:nvSpPr>
        <p:spPr/>
        <p:txBody>
          <a:bodyPr/>
          <a:lstStyle/>
          <a:p>
            <a:fld id="{678B6F59-9A28-4AE9-B10F-ECE2C692C362}" type="slidenum">
              <a:rPr lang="en-US"/>
              <a:t>10</a:t>
            </a:fld>
            <a:endParaRPr lang="en-US"/>
          </a:p>
        </p:txBody>
      </p:sp>
    </p:spTree>
    <p:extLst>
      <p:ext uri="{BB962C8B-B14F-4D97-AF65-F5344CB8AC3E}">
        <p14:creationId xmlns:p14="http://schemas.microsoft.com/office/powerpoint/2010/main" val="2992062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Import and prepare data. • Apply Smart Grouping cluster analysis. • Create data visualizations. • Analyze and interpret output from models.</a:t>
            </a:r>
            <a:r>
              <a:rPr lang="en-US">
                <a:cs typeface="Calibri"/>
              </a:rPr>
              <a:t> Cluster 1,2 &amp; 3 represent increased sales of Tesla Model 3 in the last quarter of 2022 and beginning of 2023, by city, state and dealership in the country. </a:t>
            </a:r>
          </a:p>
          <a:p>
            <a:r>
              <a:rPr lang="en-US">
                <a:cs typeface="Calibri"/>
              </a:rPr>
              <a:t>Final numbers have not been reported yet, as we are still in the first Quarter of 2023. Clusters are scattered according to state, city and Official Tesla dealership in the US. Last quarter of 2022 estimates sales reported 57600 model 3.</a:t>
            </a:r>
          </a:p>
          <a:p>
            <a:r>
              <a:rPr lang="en-US"/>
              <a:t>Importance of clustering data miming:</a:t>
            </a:r>
            <a:endParaRPr lang="en-US">
              <a:cs typeface="Calibri"/>
            </a:endParaRPr>
          </a:p>
          <a:p>
            <a:r>
              <a:rPr lang="en-US"/>
              <a:t>To Apply Smart Grouping cluster analysis. • Create data visualizations to aid decision makers in their industry • Analyze, interpret and adjust output from clustering models.</a:t>
            </a:r>
            <a:endParaRPr lang="en-US">
              <a:cs typeface="Calibri"/>
            </a:endParaRPr>
          </a:p>
          <a:p>
            <a:r>
              <a:rPr lang="en-US"/>
              <a:t>Analyzing data using cluster modeling tools help analyze, predict and determine where the strongest areas of sales occur, and help determine areas of opportunity for marketing management, and operations directors to focus their resources to increase sales.  </a:t>
            </a:r>
            <a:endParaRPr lang="en-US">
              <a:cs typeface="Calibri"/>
            </a:endParaRPr>
          </a:p>
          <a:p>
            <a:r>
              <a:rPr lang="en-US"/>
              <a:t> </a:t>
            </a:r>
            <a:endParaRPr lang="en-US">
              <a:cs typeface="Calibri"/>
            </a:endParaRPr>
          </a:p>
          <a:p>
            <a:r>
              <a:rPr lang="en-US"/>
              <a:t>When working with dataset, organizing it into significant groups is a fundamental and effective approach to data mining and data analysis. Clustering classifies samples into groups using a measure of association so that data points within a group are similar. Data points from different groups are not similar. Data points are multidimensional, that is they consist of several variables, such as location, demographics, salesforce, marketing and other important determinants. Visualization is not practical for humans when datasets consist of more than three dimensions, that is why we use K-Means clustering which help segment different areas of data mining. The input to a clustering exercise is a dataset and the number of clusters. The result of the analysis is a set of clusters. K-means clustering is a method of finding clusters and their centers (R) given a choice in the number of clusters (K). It is often used for market segmentation. The goal is to make the inter-cluster difference (distance) high and the intra-cluster difference (distance) low.</a:t>
            </a:r>
            <a:endParaRPr lang="en-US">
              <a:cs typeface="Calibri"/>
            </a:endParaRPr>
          </a:p>
          <a:p>
            <a:r>
              <a:rPr lang="en-US"/>
              <a:t>Import and prepare data. • Apply Smart Grouping cluster analysis. • Create data visualizations. • Analyze and interpret output from models. Cluster 1,2 &amp; 3 represent increased sales of Tesla Model 3 in the last quarter of 2022 and beginning of 2023, by city, state and dealership in the country.  </a:t>
            </a:r>
            <a:endParaRPr lang="en-US">
              <a:cs typeface="Calibri"/>
            </a:endParaRPr>
          </a:p>
          <a:p>
            <a:r>
              <a:rPr lang="en-US"/>
              <a:t>Final numbers have not been reported yet, as we are still in the first Quarter of 2023. Clusters are scattered according to state, city and Official Tesla dealership in the US. Last quarter of 2022 estimates sales reported 57600 model 3.</a:t>
            </a:r>
            <a:endParaRPr lang="en-US">
              <a:cs typeface="Calibri"/>
            </a:endParaRPr>
          </a:p>
          <a:p>
            <a:r>
              <a:rPr lang="en-US"/>
              <a:t> </a:t>
            </a:r>
          </a:p>
          <a:p>
            <a:r>
              <a:rPr lang="en-US"/>
              <a:t>These graphs represent highest number of sales of Tesla Model 3 in the major cities of the US, according to the scattered clusters #1, #2 &amp; #3 in the previous slide. We can conclude that the Tesla Model 3 is the Iconic vehicle which.</a:t>
            </a:r>
            <a:endParaRPr lang="en-US">
              <a:cs typeface="Calibri"/>
            </a:endParaRPr>
          </a:p>
          <a:p>
            <a:r>
              <a:rPr lang="en-US"/>
              <a:t>accounts for a significant percentage of Tesla profitability.  From the year of inception in 2015 Model 3 was not a popular or iconic as it did not record any sales until to 2018 with 93000 vehicles sold, from there on Model 3 became an iconic competing EV competing with Toyota and other high-end vehicles, such as BMW among others. </a:t>
            </a:r>
            <a:endParaRPr lang="en-US">
              <a:cs typeface="Calibri"/>
            </a:endParaRPr>
          </a:p>
          <a:p>
            <a:r>
              <a:rPr lang="en-US"/>
              <a:t>2017= 2320</a:t>
            </a:r>
            <a:endParaRPr lang="en-US">
              <a:cs typeface="Calibri"/>
            </a:endParaRPr>
          </a:p>
          <a:p>
            <a:r>
              <a:rPr lang="en-US"/>
              <a:t>2018=93k</a:t>
            </a:r>
            <a:endParaRPr lang="en-US">
              <a:cs typeface="Calibri"/>
            </a:endParaRPr>
          </a:p>
          <a:p>
            <a:r>
              <a:rPr lang="en-US"/>
              <a:t>2019=126k</a:t>
            </a:r>
            <a:endParaRPr lang="en-US">
              <a:cs typeface="Calibri"/>
            </a:endParaRPr>
          </a:p>
          <a:p>
            <a:r>
              <a:rPr lang="en-US"/>
              <a:t>2020=158k</a:t>
            </a:r>
            <a:endParaRPr lang="en-US">
              <a:cs typeface="Calibri"/>
            </a:endParaRPr>
          </a:p>
          <a:p>
            <a:r>
              <a:rPr lang="en-US"/>
              <a:t>2021=121,610</a:t>
            </a:r>
            <a:endParaRPr lang="en-US">
              <a:cs typeface="Calibri"/>
            </a:endParaRPr>
          </a:p>
          <a:p>
            <a:r>
              <a:rPr lang="en-US"/>
              <a:t>2022=240,266</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78B6F59-9A28-4AE9-B10F-ECE2C692C362}" type="slidenum">
              <a:rPr lang="en-US"/>
              <a:t>11</a:t>
            </a:fld>
            <a:endParaRPr lang="en-US"/>
          </a:p>
        </p:txBody>
      </p:sp>
    </p:spTree>
    <p:extLst>
      <p:ext uri="{BB962C8B-B14F-4D97-AF65-F5344CB8AC3E}">
        <p14:creationId xmlns:p14="http://schemas.microsoft.com/office/powerpoint/2010/main" val="1037726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Kq1WkLj123s?feature=oembed" TargetMode="External"/><Relationship Id="rId5" Type="http://schemas.openxmlformats.org/officeDocument/2006/relationships/image" Target="../media/image17.jpe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2">
            <a:alphaModFix amt="50000"/>
          </a:blip>
          <a:srcRect l="986" r="793" b="1"/>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b="1">
                <a:solidFill>
                  <a:srgbClr val="FFFFFF"/>
                </a:solidFill>
                <a:latin typeface="Times New Roman"/>
                <a:ea typeface="+mj-lt"/>
                <a:cs typeface="+mj-lt"/>
              </a:rPr>
              <a:t>Plug-in Electric Vehicle Sales using SAC</a:t>
            </a:r>
            <a:endParaRPr lang="en-US">
              <a:solidFill>
                <a:srgbClr val="FFFFFF"/>
              </a:solidFill>
              <a:latin typeface="Times New Roman"/>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429143" y="367541"/>
            <a:ext cx="113267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Impact on Environment </a:t>
            </a:r>
            <a:endParaRPr lang="en-US" sz="4400"/>
          </a:p>
        </p:txBody>
      </p:sp>
      <p:pic>
        <p:nvPicPr>
          <p:cNvPr id="2" name="Picture 3" descr="A picture containing calendar&#10;&#10;Description automatically generated">
            <a:extLst>
              <a:ext uri="{FF2B5EF4-FFF2-40B4-BE49-F238E27FC236}">
                <a16:creationId xmlns:a16="http://schemas.microsoft.com/office/drawing/2014/main" id="{0047644A-9518-27DF-9488-CBA1FE7BAD96}"/>
              </a:ext>
            </a:extLst>
          </p:cNvPr>
          <p:cNvPicPr>
            <a:picLocks noChangeAspect="1"/>
          </p:cNvPicPr>
          <p:nvPr/>
        </p:nvPicPr>
        <p:blipFill>
          <a:blip r:embed="rId4"/>
          <a:stretch>
            <a:fillRect/>
          </a:stretch>
        </p:blipFill>
        <p:spPr>
          <a:xfrm>
            <a:off x="597254" y="1137810"/>
            <a:ext cx="10428782" cy="48572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3CBC0B14-2658-7FB9-BA16-39183009BFEF}"/>
              </a:ext>
            </a:extLst>
          </p:cNvPr>
          <p:cNvSpPr txBox="1"/>
          <p:nvPr/>
        </p:nvSpPr>
        <p:spPr>
          <a:xfrm>
            <a:off x="532033" y="6202151"/>
            <a:ext cx="111207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Predicted CO2 emissions in the United States by fuel type (in million metric tons)</a:t>
            </a:r>
            <a:endParaRPr lang="en-US" sz="2400"/>
          </a:p>
        </p:txBody>
      </p:sp>
    </p:spTree>
    <p:extLst>
      <p:ext uri="{BB962C8B-B14F-4D97-AF65-F5344CB8AC3E}">
        <p14:creationId xmlns:p14="http://schemas.microsoft.com/office/powerpoint/2010/main" val="285436824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30">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bubble chart&#10;&#10;Description automatically generated">
            <a:extLst>
              <a:ext uri="{FF2B5EF4-FFF2-40B4-BE49-F238E27FC236}">
                <a16:creationId xmlns:a16="http://schemas.microsoft.com/office/drawing/2014/main" id="{7ED1A0EF-8083-A83C-781D-1966F407659E}"/>
              </a:ext>
            </a:extLst>
          </p:cNvPr>
          <p:cNvPicPr>
            <a:picLocks noChangeAspect="1"/>
          </p:cNvPicPr>
          <p:nvPr/>
        </p:nvPicPr>
        <p:blipFill rotWithShape="1">
          <a:blip r:embed="rId3"/>
          <a:srcRect r="26114" b="-1"/>
          <a:stretch/>
        </p:blipFill>
        <p:spPr>
          <a:xfrm>
            <a:off x="-4" y="-4"/>
            <a:ext cx="7937205"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15" name="TextBox 14">
            <a:extLst>
              <a:ext uri="{FF2B5EF4-FFF2-40B4-BE49-F238E27FC236}">
                <a16:creationId xmlns:a16="http://schemas.microsoft.com/office/drawing/2014/main" id="{59D0089A-76FF-4882-5705-1547B8F44A29}"/>
              </a:ext>
            </a:extLst>
          </p:cNvPr>
          <p:cNvSpPr txBox="1"/>
          <p:nvPr/>
        </p:nvSpPr>
        <p:spPr>
          <a:xfrm>
            <a:off x="6976253" y="3890513"/>
            <a:ext cx="5505814" cy="169040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solidFill>
                <a:latin typeface="+mj-lt"/>
                <a:ea typeface="+mj-ea"/>
                <a:cs typeface="+mj-cs"/>
              </a:rPr>
              <a:t>Increased Demand for Hybrid Cars</a:t>
            </a:r>
            <a:endParaRPr lang="en-US" sz="4400" kern="1200">
              <a:solidFill>
                <a:schemeClr val="tx1"/>
              </a:solidFill>
              <a:latin typeface="+mj-lt"/>
              <a:ea typeface="+mj-ea"/>
              <a:cs typeface="+mj-cs"/>
            </a:endParaRPr>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4"/>
          <a:srcRect l="17761" r="17566" b="-1"/>
          <a:stretch/>
        </p:blipFill>
        <p:spPr>
          <a:xfrm>
            <a:off x="7711050" y="6"/>
            <a:ext cx="4538463" cy="3891624"/>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
        <p:nvSpPr>
          <p:cNvPr id="3" name="TextBox 2">
            <a:extLst>
              <a:ext uri="{FF2B5EF4-FFF2-40B4-BE49-F238E27FC236}">
                <a16:creationId xmlns:a16="http://schemas.microsoft.com/office/drawing/2014/main" id="{81322616-8566-12F1-8EFC-A57D3ED319D7}"/>
              </a:ext>
            </a:extLst>
          </p:cNvPr>
          <p:cNvSpPr txBox="1"/>
          <p:nvPr/>
        </p:nvSpPr>
        <p:spPr>
          <a:xfrm>
            <a:off x="280202" y="5765789"/>
            <a:ext cx="10765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solidFill>
                <a:srgbClr val="C00000"/>
              </a:solidFill>
              <a:highlight>
                <a:srgbClr val="FFFF00"/>
              </a:highlight>
              <a:cs typeface="Calibri"/>
            </a:endParaRPr>
          </a:p>
        </p:txBody>
      </p:sp>
    </p:spTree>
    <p:extLst>
      <p:ext uri="{BB962C8B-B14F-4D97-AF65-F5344CB8AC3E}">
        <p14:creationId xmlns:p14="http://schemas.microsoft.com/office/powerpoint/2010/main" val="21202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FB5A-0C4D-32A2-BAB5-7D8051C431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39C784-62E5-A43A-7D40-09B57A20C3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8548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30">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9D0089A-76FF-4882-5705-1547B8F44A29}"/>
              </a:ext>
            </a:extLst>
          </p:cNvPr>
          <p:cNvSpPr txBox="1"/>
          <p:nvPr/>
        </p:nvSpPr>
        <p:spPr>
          <a:xfrm>
            <a:off x="6976253" y="3890513"/>
            <a:ext cx="5505814" cy="169040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solidFill>
                <a:latin typeface="+mj-lt"/>
                <a:ea typeface="+mj-ea"/>
                <a:cs typeface="+mj-cs"/>
              </a:rPr>
              <a:t>Increased Demand for Hybrid Cars</a:t>
            </a:r>
            <a:endParaRPr lang="en-US" sz="4400" kern="1200">
              <a:solidFill>
                <a:schemeClr val="tx1"/>
              </a:solidFill>
              <a:latin typeface="+mj-lt"/>
              <a:ea typeface="+mj-ea"/>
              <a:cs typeface="+mj-cs"/>
            </a:endParaRPr>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srcRect l="17761" r="17566" b="-1"/>
          <a:stretch/>
        </p:blipFill>
        <p:spPr>
          <a:xfrm>
            <a:off x="7452258" y="6"/>
            <a:ext cx="4538463" cy="3891624"/>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
        <p:nvSpPr>
          <p:cNvPr id="3" name="TextBox 2">
            <a:extLst>
              <a:ext uri="{FF2B5EF4-FFF2-40B4-BE49-F238E27FC236}">
                <a16:creationId xmlns:a16="http://schemas.microsoft.com/office/drawing/2014/main" id="{81322616-8566-12F1-8EFC-A57D3ED319D7}"/>
              </a:ext>
            </a:extLst>
          </p:cNvPr>
          <p:cNvSpPr txBox="1"/>
          <p:nvPr/>
        </p:nvSpPr>
        <p:spPr>
          <a:xfrm>
            <a:off x="280202" y="5765789"/>
            <a:ext cx="10765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solidFill>
                <a:srgbClr val="C00000"/>
              </a:solidFill>
              <a:highlight>
                <a:srgbClr val="FFFF00"/>
              </a:highlight>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id="{7A290709-E590-1AFA-1BBD-BA7A0745A167}"/>
              </a:ext>
            </a:extLst>
          </p:cNvPr>
          <p:cNvPicPr>
            <a:picLocks noChangeAspect="1"/>
          </p:cNvPicPr>
          <p:nvPr/>
        </p:nvPicPr>
        <p:blipFill>
          <a:blip r:embed="rId4"/>
          <a:stretch>
            <a:fillRect/>
          </a:stretch>
        </p:blipFill>
        <p:spPr>
          <a:xfrm>
            <a:off x="-552090" y="-1916"/>
            <a:ext cx="7588368" cy="6861831"/>
          </a:xfrm>
          <a:prstGeom prst="rect">
            <a:avLst/>
          </a:prstGeom>
        </p:spPr>
      </p:pic>
    </p:spTree>
    <p:extLst>
      <p:ext uri="{BB962C8B-B14F-4D97-AF65-F5344CB8AC3E}">
        <p14:creationId xmlns:p14="http://schemas.microsoft.com/office/powerpoint/2010/main" val="40295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4">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438353" y="144242"/>
            <a:ext cx="1128356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EV Charging stations in the US</a:t>
            </a:r>
            <a:endParaRPr lang="en-US"/>
          </a:p>
        </p:txBody>
      </p:sp>
      <p:pic>
        <p:nvPicPr>
          <p:cNvPr id="2" name="Online Media 1" title="Geo 2">
            <a:hlinkClick r:id="" action="ppaction://media"/>
            <a:extLst>
              <a:ext uri="{FF2B5EF4-FFF2-40B4-BE49-F238E27FC236}">
                <a16:creationId xmlns:a16="http://schemas.microsoft.com/office/drawing/2014/main" id="{3ADE22D8-9BC1-56BA-3832-0B9DEE5B7190}"/>
              </a:ext>
            </a:extLst>
          </p:cNvPr>
          <p:cNvPicPr>
            <a:picLocks noRot="1" noChangeAspect="1"/>
          </p:cNvPicPr>
          <p:nvPr>
            <a:videoFile r:link="rId1"/>
          </p:nvPr>
        </p:nvPicPr>
        <p:blipFill>
          <a:blip r:embed="rId5"/>
          <a:stretch>
            <a:fillRect/>
          </a:stretch>
        </p:blipFill>
        <p:spPr>
          <a:xfrm>
            <a:off x="958492" y="966878"/>
            <a:ext cx="9843696" cy="5499338"/>
          </a:xfrm>
          <a:prstGeom prst="rect">
            <a:avLst/>
          </a:prstGeom>
        </p:spPr>
      </p:pic>
    </p:spTree>
    <p:extLst>
      <p:ext uri="{BB962C8B-B14F-4D97-AF65-F5344CB8AC3E}">
        <p14:creationId xmlns:p14="http://schemas.microsoft.com/office/powerpoint/2010/main" val="115643271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463711" y="77493"/>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438353" y="144242"/>
            <a:ext cx="1128356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EV Charging stations in the US</a:t>
            </a:r>
            <a:endParaRPr lang="en-US"/>
          </a:p>
        </p:txBody>
      </p:sp>
      <p:pic>
        <p:nvPicPr>
          <p:cNvPr id="3" name="Picture 3" descr="Map&#10;&#10;Description automatically generated">
            <a:extLst>
              <a:ext uri="{FF2B5EF4-FFF2-40B4-BE49-F238E27FC236}">
                <a16:creationId xmlns:a16="http://schemas.microsoft.com/office/drawing/2014/main" id="{6CA21FE4-3FFC-78DF-4B5F-9CDAE2654CCD}"/>
              </a:ext>
            </a:extLst>
          </p:cNvPr>
          <p:cNvPicPr>
            <a:picLocks noChangeAspect="1"/>
          </p:cNvPicPr>
          <p:nvPr/>
        </p:nvPicPr>
        <p:blipFill>
          <a:blip r:embed="rId4"/>
          <a:stretch>
            <a:fillRect/>
          </a:stretch>
        </p:blipFill>
        <p:spPr>
          <a:xfrm>
            <a:off x="172113" y="1547359"/>
            <a:ext cx="10144772" cy="4645370"/>
          </a:xfrm>
          <a:prstGeom prst="rect">
            <a:avLst/>
          </a:prstGeom>
        </p:spPr>
      </p:pic>
      <p:pic>
        <p:nvPicPr>
          <p:cNvPr id="4" name="Picture 4" descr="Map&#10;&#10;Description automatically generated">
            <a:extLst>
              <a:ext uri="{FF2B5EF4-FFF2-40B4-BE49-F238E27FC236}">
                <a16:creationId xmlns:a16="http://schemas.microsoft.com/office/drawing/2014/main" id="{B694B2FC-0F20-EEB4-D587-1C9AD86520C6}"/>
              </a:ext>
            </a:extLst>
          </p:cNvPr>
          <p:cNvPicPr>
            <a:picLocks noChangeAspect="1"/>
          </p:cNvPicPr>
          <p:nvPr/>
        </p:nvPicPr>
        <p:blipFill>
          <a:blip r:embed="rId5"/>
          <a:stretch>
            <a:fillRect/>
          </a:stretch>
        </p:blipFill>
        <p:spPr>
          <a:xfrm>
            <a:off x="5245994" y="2775497"/>
            <a:ext cx="5898147" cy="1950958"/>
          </a:xfrm>
          <a:prstGeom prst="rect">
            <a:avLst/>
          </a:prstGeom>
        </p:spPr>
      </p:pic>
    </p:spTree>
    <p:extLst>
      <p:ext uri="{BB962C8B-B14F-4D97-AF65-F5344CB8AC3E}">
        <p14:creationId xmlns:p14="http://schemas.microsoft.com/office/powerpoint/2010/main" val="113014484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438353" y="144242"/>
            <a:ext cx="1128356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ea typeface="+mn-lt"/>
                <a:cs typeface="+mn-lt"/>
              </a:rPr>
              <a:t>Cities with the most charging stations in the US</a:t>
            </a:r>
            <a:endParaRPr lang="en-US" sz="4400">
              <a:ea typeface="+mn-lt"/>
              <a:cs typeface="+mn-lt"/>
            </a:endParaRPr>
          </a:p>
          <a:p>
            <a:pPr algn="ctr"/>
            <a:endParaRPr lang="en-US" sz="4400" b="1">
              <a:cs typeface="Calibri"/>
            </a:endParaRPr>
          </a:p>
        </p:txBody>
      </p:sp>
      <p:pic>
        <p:nvPicPr>
          <p:cNvPr id="4" name="Picture 5" descr="Map&#10;&#10;Description automatically generated">
            <a:extLst>
              <a:ext uri="{FF2B5EF4-FFF2-40B4-BE49-F238E27FC236}">
                <a16:creationId xmlns:a16="http://schemas.microsoft.com/office/drawing/2014/main" id="{5D9B67F7-FB1B-B4F1-1900-5B61BB77851D}"/>
              </a:ext>
            </a:extLst>
          </p:cNvPr>
          <p:cNvPicPr>
            <a:picLocks noChangeAspect="1"/>
          </p:cNvPicPr>
          <p:nvPr/>
        </p:nvPicPr>
        <p:blipFill>
          <a:blip r:embed="rId4"/>
          <a:stretch>
            <a:fillRect/>
          </a:stretch>
        </p:blipFill>
        <p:spPr>
          <a:xfrm>
            <a:off x="94892" y="1491835"/>
            <a:ext cx="6006859" cy="4262521"/>
          </a:xfrm>
          <a:prstGeom prst="rect">
            <a:avLst/>
          </a:prstGeom>
        </p:spPr>
      </p:pic>
      <p:pic>
        <p:nvPicPr>
          <p:cNvPr id="7" name="Picture 2" descr="Chart, bar chart&#10;&#10;Description automatically generated">
            <a:extLst>
              <a:ext uri="{FF2B5EF4-FFF2-40B4-BE49-F238E27FC236}">
                <a16:creationId xmlns:a16="http://schemas.microsoft.com/office/drawing/2014/main" id="{83156393-1B3D-1C81-ABB6-21864315B5EF}"/>
              </a:ext>
            </a:extLst>
          </p:cNvPr>
          <p:cNvPicPr>
            <a:picLocks noChangeAspect="1"/>
          </p:cNvPicPr>
          <p:nvPr/>
        </p:nvPicPr>
        <p:blipFill rotWithShape="1">
          <a:blip r:embed="rId5"/>
          <a:srcRect r="4160" b="3"/>
          <a:stretch/>
        </p:blipFill>
        <p:spPr>
          <a:xfrm>
            <a:off x="6089293" y="1590939"/>
            <a:ext cx="5803323" cy="4336055"/>
          </a:xfrm>
          <a:prstGeom prst="rect">
            <a:avLst/>
          </a:prstGeom>
        </p:spPr>
      </p:pic>
    </p:spTree>
    <p:extLst>
      <p:ext uri="{BB962C8B-B14F-4D97-AF65-F5344CB8AC3E}">
        <p14:creationId xmlns:p14="http://schemas.microsoft.com/office/powerpoint/2010/main" val="17808928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2">
            <a:alphaModFix amt="35000"/>
          </a:blip>
          <a:srcRect l="986" r="793" b="1"/>
          <a:stretch/>
        </p:blipFill>
        <p:spPr>
          <a:xfrm>
            <a:off x="20"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786" y="4935614"/>
            <a:ext cx="11940491" cy="705013"/>
          </a:xfrm>
        </p:spPr>
        <p:txBody>
          <a:bodyPr vert="horz" lIns="91440" tIns="45720" rIns="91440" bIns="45720" rtlCol="0" anchor="t">
            <a:normAutofit/>
          </a:bodyPr>
          <a:lstStyle/>
          <a:p>
            <a:r>
              <a:rPr lang="en-US" sz="2000">
                <a:latin typeface="Times New Roman"/>
                <a:cs typeface="Times New Roman"/>
              </a:rPr>
              <a:t>J</a:t>
            </a:r>
            <a:r>
              <a:rPr lang="en-US" sz="2000" b="1">
                <a:latin typeface="Times New Roman"/>
                <a:cs typeface="Times New Roman"/>
              </a:rPr>
              <a:t>ohanna Albarracin. </a:t>
            </a:r>
            <a:r>
              <a:rPr lang="en-US" sz="2000" b="1">
                <a:latin typeface="Times New Roman"/>
                <a:cs typeface="Calibri"/>
              </a:rPr>
              <a:t>Nora</a:t>
            </a:r>
            <a:r>
              <a:rPr lang="en-US" sz="2000" b="1">
                <a:latin typeface="Times New Roman"/>
                <a:ea typeface="+mn-lt"/>
                <a:cs typeface="+mn-lt"/>
              </a:rPr>
              <a:t> Collins. Rick</a:t>
            </a:r>
            <a:r>
              <a:rPr lang="en-US" sz="2000" b="1">
                <a:latin typeface="Times New Roman"/>
                <a:cs typeface="Calibri"/>
              </a:rPr>
              <a:t> Gonzalez. </a:t>
            </a:r>
            <a:r>
              <a:rPr lang="en-US" sz="2000" b="1">
                <a:latin typeface="Times New Roman"/>
                <a:cs typeface="Times New Roman"/>
              </a:rPr>
              <a:t>Julie Gutierrez. </a:t>
            </a:r>
            <a:r>
              <a:rPr lang="en-US" sz="2000" b="1">
                <a:latin typeface="Times New Roman"/>
                <a:cs typeface="Calibri"/>
              </a:rPr>
              <a:t>Ferez Khavari an. </a:t>
            </a:r>
            <a:r>
              <a:rPr lang="en-US" sz="2000" b="1">
                <a:latin typeface="Times New Roman"/>
                <a:cs typeface="Times New Roman"/>
              </a:rPr>
              <a:t>Luis Martinez. Jamie Westby.</a:t>
            </a:r>
            <a:endParaRPr lang="en-US" b="1">
              <a:latin typeface="Calibri" panose="020F0502020204030204"/>
              <a:cs typeface="Calibri" panose="020F0502020204030204"/>
            </a:endParaRPr>
          </a:p>
        </p:txBody>
      </p:sp>
      <p:pic>
        <p:nvPicPr>
          <p:cNvPr id="2" name="Picture 4">
            <a:extLst>
              <a:ext uri="{FF2B5EF4-FFF2-40B4-BE49-F238E27FC236}">
                <a16:creationId xmlns:a16="http://schemas.microsoft.com/office/drawing/2014/main" id="{EC26BBC9-F636-5D8E-731B-A4ABD6E29927}"/>
              </a:ext>
            </a:extLst>
          </p:cNvPr>
          <p:cNvPicPr>
            <a:picLocks noChangeAspect="1"/>
          </p:cNvPicPr>
          <p:nvPr/>
        </p:nvPicPr>
        <p:blipFill>
          <a:blip r:embed="rId3"/>
          <a:stretch>
            <a:fillRect/>
          </a:stretch>
        </p:blipFill>
        <p:spPr>
          <a:xfrm>
            <a:off x="10129415" y="1750044"/>
            <a:ext cx="1577688" cy="1563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4E2431AF-5946-A23A-8007-406D265B5C8E}"/>
              </a:ext>
            </a:extLst>
          </p:cNvPr>
          <p:cNvSpPr txBox="1"/>
          <p:nvPr/>
        </p:nvSpPr>
        <p:spPr>
          <a:xfrm>
            <a:off x="9866636" y="6037739"/>
            <a:ext cx="2581828"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Times New Roman"/>
                <a:cs typeface="Calibri"/>
              </a:rPr>
              <a:t>Group 4 </a:t>
            </a:r>
          </a:p>
          <a:p>
            <a:endParaRPr lang="en-US" sz="2400">
              <a:solidFill>
                <a:srgbClr val="FFFFFF"/>
              </a:solidFill>
              <a:cs typeface="Calibri"/>
            </a:endParaRPr>
          </a:p>
          <a:p>
            <a:endParaRPr lang="en-US" sz="1400">
              <a:solidFill>
                <a:srgbClr val="C00000"/>
              </a:solidFill>
              <a:cs typeface="Calibri"/>
            </a:endParaRPr>
          </a:p>
        </p:txBody>
      </p:sp>
      <p:pic>
        <p:nvPicPr>
          <p:cNvPr id="8" name="Picture 9">
            <a:extLst>
              <a:ext uri="{FF2B5EF4-FFF2-40B4-BE49-F238E27FC236}">
                <a16:creationId xmlns:a16="http://schemas.microsoft.com/office/drawing/2014/main" id="{1DC772EC-7546-1C45-29DF-9C7536CAF803}"/>
              </a:ext>
            </a:extLst>
          </p:cNvPr>
          <p:cNvPicPr>
            <a:picLocks noChangeAspect="1"/>
          </p:cNvPicPr>
          <p:nvPr/>
        </p:nvPicPr>
        <p:blipFill>
          <a:blip r:embed="rId4"/>
          <a:stretch>
            <a:fillRect/>
          </a:stretch>
        </p:blipFill>
        <p:spPr>
          <a:xfrm>
            <a:off x="151389" y="1827277"/>
            <a:ext cx="1553912" cy="15876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4">
            <a:extLst>
              <a:ext uri="{FF2B5EF4-FFF2-40B4-BE49-F238E27FC236}">
                <a16:creationId xmlns:a16="http://schemas.microsoft.com/office/drawing/2014/main" id="{09144CB6-A758-630C-E0DE-1880AED8D377}"/>
              </a:ext>
            </a:extLst>
          </p:cNvPr>
          <p:cNvPicPr>
            <a:picLocks noChangeAspect="1"/>
          </p:cNvPicPr>
          <p:nvPr/>
        </p:nvPicPr>
        <p:blipFill>
          <a:blip r:embed="rId5"/>
          <a:stretch>
            <a:fillRect/>
          </a:stretch>
        </p:blipFill>
        <p:spPr>
          <a:xfrm>
            <a:off x="5406434" y="2975809"/>
            <a:ext cx="1361301" cy="14233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10">
            <a:extLst>
              <a:ext uri="{FF2B5EF4-FFF2-40B4-BE49-F238E27FC236}">
                <a16:creationId xmlns:a16="http://schemas.microsoft.com/office/drawing/2014/main" id="{B044C793-C787-2156-2457-C1DF535672A5}"/>
              </a:ext>
            </a:extLst>
          </p:cNvPr>
          <p:cNvPicPr>
            <a:picLocks noChangeAspect="1"/>
          </p:cNvPicPr>
          <p:nvPr/>
        </p:nvPicPr>
        <p:blipFill>
          <a:blip r:embed="rId6"/>
          <a:stretch>
            <a:fillRect/>
          </a:stretch>
        </p:blipFill>
        <p:spPr>
          <a:xfrm>
            <a:off x="7019982" y="1709851"/>
            <a:ext cx="1483226" cy="14290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2">
            <a:extLst>
              <a:ext uri="{FF2B5EF4-FFF2-40B4-BE49-F238E27FC236}">
                <a16:creationId xmlns:a16="http://schemas.microsoft.com/office/drawing/2014/main" id="{3978703B-948C-3F62-0BAF-9F1E4958ACF6}"/>
              </a:ext>
            </a:extLst>
          </p:cNvPr>
          <p:cNvPicPr>
            <a:picLocks noChangeAspect="1"/>
          </p:cNvPicPr>
          <p:nvPr/>
        </p:nvPicPr>
        <p:blipFill>
          <a:blip r:embed="rId7"/>
          <a:stretch>
            <a:fillRect/>
          </a:stretch>
        </p:blipFill>
        <p:spPr>
          <a:xfrm>
            <a:off x="1837907" y="3032511"/>
            <a:ext cx="1577976" cy="15037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3">
            <a:extLst>
              <a:ext uri="{FF2B5EF4-FFF2-40B4-BE49-F238E27FC236}">
                <a16:creationId xmlns:a16="http://schemas.microsoft.com/office/drawing/2014/main" id="{ED5C5B02-DDDE-DB77-7FC0-BD44DFEEF320}"/>
              </a:ext>
            </a:extLst>
          </p:cNvPr>
          <p:cNvPicPr>
            <a:picLocks noChangeAspect="1"/>
          </p:cNvPicPr>
          <p:nvPr/>
        </p:nvPicPr>
        <p:blipFill>
          <a:blip r:embed="rId8"/>
          <a:stretch>
            <a:fillRect/>
          </a:stretch>
        </p:blipFill>
        <p:spPr>
          <a:xfrm>
            <a:off x="8618214" y="3032453"/>
            <a:ext cx="1510131" cy="13664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4">
            <a:extLst>
              <a:ext uri="{FF2B5EF4-FFF2-40B4-BE49-F238E27FC236}">
                <a16:creationId xmlns:a16="http://schemas.microsoft.com/office/drawing/2014/main" id="{F15B29E0-A91F-D7A3-D266-010E503519F3}"/>
              </a:ext>
            </a:extLst>
          </p:cNvPr>
          <p:cNvPicPr>
            <a:picLocks noChangeAspect="1"/>
          </p:cNvPicPr>
          <p:nvPr/>
        </p:nvPicPr>
        <p:blipFill>
          <a:blip r:embed="rId9"/>
          <a:stretch>
            <a:fillRect/>
          </a:stretch>
        </p:blipFill>
        <p:spPr>
          <a:xfrm>
            <a:off x="3628520" y="1668622"/>
            <a:ext cx="1459929" cy="15018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3006879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73125" y="4144"/>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7696876" y="3583842"/>
            <a:ext cx="4377047"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C00000"/>
                </a:solidFill>
                <a:latin typeface="Times New Roman"/>
                <a:cs typeface="Calibri"/>
              </a:rPr>
              <a:t>DATA SIZE</a:t>
            </a:r>
          </a:p>
          <a:p>
            <a:r>
              <a:rPr lang="en-US" sz="2400">
                <a:latin typeface="Times New Roman"/>
                <a:cs typeface="Calibri"/>
              </a:rPr>
              <a:t>Total  data size 320 MB</a:t>
            </a:r>
          </a:p>
          <a:p>
            <a:endParaRPr lang="en-US" sz="2000">
              <a:solidFill>
                <a:srgbClr val="C00000"/>
              </a:solidFill>
              <a:cs typeface="Calibri"/>
            </a:endParaRPr>
          </a:p>
          <a:p>
            <a:endParaRPr lang="en-US" sz="6000">
              <a:solidFill>
                <a:srgbClr val="C00000"/>
              </a:solidFill>
              <a:cs typeface="Calibri"/>
            </a:endParaRPr>
          </a:p>
          <a:p>
            <a:endParaRPr lang="en-US" sz="1400">
              <a:solidFill>
                <a:srgbClr val="C00000"/>
              </a:solidFill>
              <a:cs typeface="Calibri"/>
            </a:endParaRPr>
          </a:p>
        </p:txBody>
      </p:sp>
      <p:sp>
        <p:nvSpPr>
          <p:cNvPr id="2" name="TextBox 1">
            <a:extLst>
              <a:ext uri="{FF2B5EF4-FFF2-40B4-BE49-F238E27FC236}">
                <a16:creationId xmlns:a16="http://schemas.microsoft.com/office/drawing/2014/main" id="{724E87D4-B0C2-75B5-70ED-358D6576A218}"/>
              </a:ext>
            </a:extLst>
          </p:cNvPr>
          <p:cNvSpPr txBox="1"/>
          <p:nvPr/>
        </p:nvSpPr>
        <p:spPr>
          <a:xfrm>
            <a:off x="1265078" y="406689"/>
            <a:ext cx="4377047"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C00000"/>
                </a:solidFill>
                <a:latin typeface="Times New Roman"/>
                <a:cs typeface="Calibri"/>
              </a:rPr>
              <a:t>DATA SOURCES</a:t>
            </a:r>
          </a:p>
          <a:p>
            <a:endParaRPr lang="en-US" sz="2400">
              <a:solidFill>
                <a:srgbClr val="FFFFFF"/>
              </a:solidFill>
              <a:cs typeface="Calibri"/>
            </a:endParaRPr>
          </a:p>
          <a:p>
            <a:endParaRPr lang="en-US" sz="1400">
              <a:solidFill>
                <a:srgbClr val="C00000"/>
              </a:solidFill>
              <a:cs typeface="Calibri"/>
            </a:endParaRPr>
          </a:p>
        </p:txBody>
      </p:sp>
      <p:sp>
        <p:nvSpPr>
          <p:cNvPr id="4" name="TextBox 3">
            <a:extLst>
              <a:ext uri="{FF2B5EF4-FFF2-40B4-BE49-F238E27FC236}">
                <a16:creationId xmlns:a16="http://schemas.microsoft.com/office/drawing/2014/main" id="{4F70404C-3752-958B-BF19-3C9B63085C08}"/>
              </a:ext>
            </a:extLst>
          </p:cNvPr>
          <p:cNvSpPr txBox="1"/>
          <p:nvPr/>
        </p:nvSpPr>
        <p:spPr>
          <a:xfrm>
            <a:off x="628048" y="1459111"/>
            <a:ext cx="64830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Calibri"/>
              </a:rPr>
              <a:t>Alternative fuels data center,  Tesla Company,  International  Energy Agency  </a:t>
            </a:r>
          </a:p>
        </p:txBody>
      </p:sp>
      <p:sp>
        <p:nvSpPr>
          <p:cNvPr id="3" name="TextBox 2">
            <a:extLst>
              <a:ext uri="{FF2B5EF4-FFF2-40B4-BE49-F238E27FC236}">
                <a16:creationId xmlns:a16="http://schemas.microsoft.com/office/drawing/2014/main" id="{D7EF0A56-4CE8-88D4-8461-FDD3A111AD40}"/>
              </a:ext>
            </a:extLst>
          </p:cNvPr>
          <p:cNvSpPr txBox="1"/>
          <p:nvPr/>
        </p:nvSpPr>
        <p:spPr>
          <a:xfrm>
            <a:off x="561813" y="3138406"/>
            <a:ext cx="56052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Software: SAP Cloud Analytics </a:t>
            </a:r>
            <a:endParaRPr lang="en-US" sz="3200"/>
          </a:p>
        </p:txBody>
      </p:sp>
      <p:sp>
        <p:nvSpPr>
          <p:cNvPr id="5" name="TextBox 4">
            <a:extLst>
              <a:ext uri="{FF2B5EF4-FFF2-40B4-BE49-F238E27FC236}">
                <a16:creationId xmlns:a16="http://schemas.microsoft.com/office/drawing/2014/main" id="{E0E1B472-FE65-6107-DBAA-B8DEE1E068BA}"/>
              </a:ext>
            </a:extLst>
          </p:cNvPr>
          <p:cNvSpPr txBox="1"/>
          <p:nvPr/>
        </p:nvSpPr>
        <p:spPr>
          <a:xfrm>
            <a:off x="561812" y="4352439"/>
            <a:ext cx="62897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Base years:  2019 2021 2022 2023</a:t>
            </a:r>
          </a:p>
        </p:txBody>
      </p:sp>
      <p:sp>
        <p:nvSpPr>
          <p:cNvPr id="7" name="TextBox 6">
            <a:extLst>
              <a:ext uri="{FF2B5EF4-FFF2-40B4-BE49-F238E27FC236}">
                <a16:creationId xmlns:a16="http://schemas.microsoft.com/office/drawing/2014/main" id="{670DD024-C780-F6CB-344B-F22DE77A0ED1}"/>
              </a:ext>
            </a:extLst>
          </p:cNvPr>
          <p:cNvSpPr txBox="1"/>
          <p:nvPr/>
        </p:nvSpPr>
        <p:spPr>
          <a:xfrm>
            <a:off x="565688" y="5654299"/>
            <a:ext cx="102857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latin typeface="72"/>
              </a:rPr>
              <a:t>https://higher-education.us10.sapanalytics.cloud/sap/fpa/ui/tenants/81639#view_id=contentLib;resourceId=746C4282F3662CFAD649773D53945896;resourceType=FOLDER</a:t>
            </a:r>
            <a:endParaRPr lang="en-US">
              <a:solidFill>
                <a:srgbClr val="C00000"/>
              </a:solidFill>
              <a:cs typeface="Calibri"/>
            </a:endParaRPr>
          </a:p>
        </p:txBody>
      </p:sp>
      <p:sp>
        <p:nvSpPr>
          <p:cNvPr id="8" name="TextBox 7">
            <a:extLst>
              <a:ext uri="{FF2B5EF4-FFF2-40B4-BE49-F238E27FC236}">
                <a16:creationId xmlns:a16="http://schemas.microsoft.com/office/drawing/2014/main" id="{6F6E5450-7219-57AC-636E-177DE83E1B85}"/>
              </a:ext>
            </a:extLst>
          </p:cNvPr>
          <p:cNvSpPr txBox="1"/>
          <p:nvPr/>
        </p:nvSpPr>
        <p:spPr>
          <a:xfrm>
            <a:off x="471404" y="5269421"/>
            <a:ext cx="62897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SAC link:</a:t>
            </a:r>
          </a:p>
        </p:txBody>
      </p:sp>
    </p:spTree>
    <p:extLst>
      <p:ext uri="{BB962C8B-B14F-4D97-AF65-F5344CB8AC3E}">
        <p14:creationId xmlns:p14="http://schemas.microsoft.com/office/powerpoint/2010/main" val="26334780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C535BE0-2AED-A7E0-6F75-DC55FF1FCCAC}"/>
              </a:ext>
            </a:extLst>
          </p:cNvPr>
          <p:cNvSpPr txBox="1"/>
          <p:nvPr/>
        </p:nvSpPr>
        <p:spPr>
          <a:xfrm>
            <a:off x="869674" y="819978"/>
            <a:ext cx="113267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a:solidFill>
                <a:srgbClr val="C00000"/>
              </a:solidFill>
              <a:cs typeface="Calibri"/>
            </a:endParaRPr>
          </a:p>
        </p:txBody>
      </p:sp>
      <p:sp>
        <p:nvSpPr>
          <p:cNvPr id="5" name="TextBox 4">
            <a:extLst>
              <a:ext uri="{FF2B5EF4-FFF2-40B4-BE49-F238E27FC236}">
                <a16:creationId xmlns:a16="http://schemas.microsoft.com/office/drawing/2014/main" id="{FD2379E5-E33D-14E6-C07A-43EE1AB535DD}"/>
              </a:ext>
            </a:extLst>
          </p:cNvPr>
          <p:cNvSpPr txBox="1"/>
          <p:nvPr/>
        </p:nvSpPr>
        <p:spPr>
          <a:xfrm>
            <a:off x="538995" y="144242"/>
            <a:ext cx="1132670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latin typeface="Times New Roman"/>
                <a:cs typeface="Calibri"/>
              </a:rPr>
              <a:t>Electric vehicles are taking the U.S market industry by storm</a:t>
            </a:r>
            <a:endParaRPr lang="en-US">
              <a:latin typeface="Times New Roman"/>
            </a:endParaRPr>
          </a:p>
        </p:txBody>
      </p:sp>
      <p:pic>
        <p:nvPicPr>
          <p:cNvPr id="4" name="Picture 6" descr="A picture containing graphical user interface&#10;&#10;Description automatically generated">
            <a:extLst>
              <a:ext uri="{FF2B5EF4-FFF2-40B4-BE49-F238E27FC236}">
                <a16:creationId xmlns:a16="http://schemas.microsoft.com/office/drawing/2014/main" id="{C3700A0B-3205-AD7D-1A40-E2865490C36D}"/>
              </a:ext>
            </a:extLst>
          </p:cNvPr>
          <p:cNvPicPr>
            <a:picLocks noChangeAspect="1"/>
          </p:cNvPicPr>
          <p:nvPr/>
        </p:nvPicPr>
        <p:blipFill>
          <a:blip r:embed="rId4"/>
          <a:stretch>
            <a:fillRect/>
          </a:stretch>
        </p:blipFill>
        <p:spPr>
          <a:xfrm>
            <a:off x="2457610" y="1762394"/>
            <a:ext cx="7046258" cy="4773966"/>
          </a:xfrm>
          <a:prstGeom prst="rect">
            <a:avLst/>
          </a:prstGeom>
        </p:spPr>
      </p:pic>
    </p:spTree>
    <p:extLst>
      <p:ext uri="{BB962C8B-B14F-4D97-AF65-F5344CB8AC3E}">
        <p14:creationId xmlns:p14="http://schemas.microsoft.com/office/powerpoint/2010/main" val="9236790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1401635" y="259261"/>
            <a:ext cx="9644551"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latin typeface="Times New Roman"/>
                <a:ea typeface="+mn-lt"/>
                <a:cs typeface="+mn-lt"/>
              </a:rPr>
              <a:t>Tesla Model Units Sold Per </a:t>
            </a:r>
            <a:endParaRPr lang="en-US" sz="4400">
              <a:latin typeface="Times New Roman"/>
              <a:ea typeface="+mn-lt"/>
              <a:cs typeface="+mn-lt"/>
            </a:endParaRPr>
          </a:p>
          <a:p>
            <a:pPr algn="ctr"/>
            <a:r>
              <a:rPr lang="en-US" sz="4400" b="1">
                <a:latin typeface="Times New Roman"/>
                <a:ea typeface="+mn-lt"/>
                <a:cs typeface="+mn-lt"/>
              </a:rPr>
              <a:t>Midsize Luxury Vehicles</a:t>
            </a:r>
            <a:endParaRPr lang="en-US">
              <a:latin typeface="Times New Roman"/>
            </a:endParaRPr>
          </a:p>
          <a:p>
            <a:pPr algn="ctr"/>
            <a:endParaRPr lang="en-US" sz="4400" b="1">
              <a:cs typeface="Calibri"/>
            </a:endParaRPr>
          </a:p>
        </p:txBody>
      </p:sp>
      <p:sp>
        <p:nvSpPr>
          <p:cNvPr id="3" name="TextBox 2">
            <a:extLst>
              <a:ext uri="{FF2B5EF4-FFF2-40B4-BE49-F238E27FC236}">
                <a16:creationId xmlns:a16="http://schemas.microsoft.com/office/drawing/2014/main" id="{81322616-8566-12F1-8EFC-A57D3ED319D7}"/>
              </a:ext>
            </a:extLst>
          </p:cNvPr>
          <p:cNvSpPr txBox="1"/>
          <p:nvPr/>
        </p:nvSpPr>
        <p:spPr>
          <a:xfrm>
            <a:off x="409599" y="5909563"/>
            <a:ext cx="114992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C00000"/>
              </a:solidFill>
              <a:highlight>
                <a:srgbClr val="FFFF00"/>
              </a:highlight>
              <a:ea typeface="+mn-lt"/>
              <a:cs typeface="+mn-lt"/>
            </a:endParaRPr>
          </a:p>
          <a:p>
            <a:br>
              <a:rPr lang="en-US"/>
            </a:br>
            <a:endParaRPr lang="en-US"/>
          </a:p>
        </p:txBody>
      </p:sp>
      <p:sp>
        <p:nvSpPr>
          <p:cNvPr id="2" name="TextBox 1">
            <a:extLst>
              <a:ext uri="{FF2B5EF4-FFF2-40B4-BE49-F238E27FC236}">
                <a16:creationId xmlns:a16="http://schemas.microsoft.com/office/drawing/2014/main" id="{393E48C8-3822-C2BF-A65A-16D1EF2C9E09}"/>
              </a:ext>
            </a:extLst>
          </p:cNvPr>
          <p:cNvSpPr txBox="1"/>
          <p:nvPr/>
        </p:nvSpPr>
        <p:spPr>
          <a:xfrm>
            <a:off x="1592329" y="2283661"/>
            <a:ext cx="9112369" cy="34624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2400">
                <a:latin typeface="Times New Roman"/>
                <a:cs typeface="Arial"/>
              </a:rPr>
              <a:t>Tesla has highest new vehicle registration for 2022.</a:t>
            </a:r>
            <a:endParaRPr lang="en-US" sz="2400">
              <a:latin typeface="Times New Roman"/>
              <a:cs typeface="Calibri"/>
            </a:endParaRPr>
          </a:p>
          <a:p>
            <a:pPr marL="171450" indent="-171450">
              <a:buChar char="•"/>
            </a:pPr>
            <a:r>
              <a:rPr lang="en-US" sz="2400">
                <a:latin typeface="Times New Roman"/>
                <a:cs typeface="Arial"/>
              </a:rPr>
              <a:t>Tesla is considered the sole market leader in the midsize luxury market with 195,698 registrations (up 59% in one year).</a:t>
            </a:r>
          </a:p>
          <a:p>
            <a:pPr marL="171450" indent="-171450">
              <a:buFontTx/>
              <a:buChar char="•"/>
            </a:pPr>
            <a:r>
              <a:rPr lang="en-US" sz="2400">
                <a:latin typeface="Times New Roman"/>
                <a:ea typeface="+mn-lt"/>
                <a:cs typeface="Arial"/>
              </a:rPr>
              <a:t>Lexus ES is behind Tesla Model 3 with 41,465, followed by BMV 5 Series  with 20,857.</a:t>
            </a:r>
          </a:p>
          <a:p>
            <a:pPr marL="171450" indent="-171450">
              <a:buFontTx/>
              <a:buChar char="•"/>
            </a:pPr>
            <a:r>
              <a:rPr lang="en-US" sz="2400">
                <a:latin typeface="Times New Roman"/>
                <a:ea typeface="+mn-lt"/>
                <a:cs typeface="Arial"/>
              </a:rPr>
              <a:t>Lexus GS and Jaguar were the lowest with 2 and 809 respectively. </a:t>
            </a:r>
          </a:p>
          <a:p>
            <a:pPr>
              <a:buFont typeface="Arial"/>
              <a:buChar char="•"/>
            </a:pPr>
            <a:endParaRPr lang="en-US" sz="2500">
              <a:ea typeface="+mn-lt"/>
              <a:cs typeface="Calibri" panose="020F0502020204030204"/>
            </a:endParaRPr>
          </a:p>
          <a:p>
            <a:pPr>
              <a:buFont typeface="Arial"/>
              <a:buChar char="•"/>
            </a:pPr>
            <a:endParaRPr lang="en-US" sz="2500">
              <a:ea typeface="+mn-lt"/>
              <a:cs typeface="+mn-lt"/>
            </a:endParaRPr>
          </a:p>
          <a:p>
            <a:pPr>
              <a:buFont typeface="Arial"/>
              <a:buChar char="•"/>
            </a:pPr>
            <a:endParaRPr lang="en-US" sz="2500">
              <a:ea typeface="+mn-lt"/>
              <a:cs typeface="+mn-lt"/>
            </a:endParaRPr>
          </a:p>
        </p:txBody>
      </p:sp>
    </p:spTree>
    <p:extLst>
      <p:ext uri="{BB962C8B-B14F-4D97-AF65-F5344CB8AC3E}">
        <p14:creationId xmlns:p14="http://schemas.microsoft.com/office/powerpoint/2010/main" val="606611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00622" y="1"/>
            <a:ext cx="11861302" cy="6685471"/>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323334" y="403035"/>
            <a:ext cx="1132670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latin typeface="Times New Roman"/>
                <a:ea typeface="+mn-lt"/>
                <a:cs typeface="+mn-lt"/>
              </a:rPr>
              <a:t>Tesla Model Units Sold Per </a:t>
            </a:r>
            <a:endParaRPr lang="en-US">
              <a:latin typeface="Times New Roman"/>
              <a:ea typeface="+mn-lt"/>
              <a:cs typeface="+mn-lt"/>
            </a:endParaRPr>
          </a:p>
          <a:p>
            <a:pPr algn="ctr"/>
            <a:r>
              <a:rPr lang="en-US" sz="4400" b="1">
                <a:latin typeface="Times New Roman"/>
                <a:ea typeface="+mn-lt"/>
                <a:cs typeface="+mn-lt"/>
              </a:rPr>
              <a:t>Midsize Luxury Vehicles</a:t>
            </a:r>
            <a:endParaRPr lang="en-US">
              <a:latin typeface="Times New Roman"/>
              <a:cs typeface="Calibri" panose="020F0502020204030204"/>
            </a:endParaRPr>
          </a:p>
        </p:txBody>
      </p:sp>
      <p:pic>
        <p:nvPicPr>
          <p:cNvPr id="5" name="Picture 6" descr="Graphical user interface, application, Word&#10;&#10;Description automatically generated">
            <a:extLst>
              <a:ext uri="{FF2B5EF4-FFF2-40B4-BE49-F238E27FC236}">
                <a16:creationId xmlns:a16="http://schemas.microsoft.com/office/drawing/2014/main" id="{B493A418-9298-77CA-A73E-BA58D92819BA}"/>
              </a:ext>
            </a:extLst>
          </p:cNvPr>
          <p:cNvPicPr>
            <a:picLocks noChangeAspect="1"/>
          </p:cNvPicPr>
          <p:nvPr/>
        </p:nvPicPr>
        <p:blipFill>
          <a:blip r:embed="rId4"/>
          <a:stretch>
            <a:fillRect/>
          </a:stretch>
        </p:blipFill>
        <p:spPr>
          <a:xfrm>
            <a:off x="1331524" y="1850905"/>
            <a:ext cx="9212651" cy="41050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37955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553373" y="345525"/>
            <a:ext cx="113267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EV purchase by consumer age group </a:t>
            </a:r>
            <a:endParaRPr lang="en-US"/>
          </a:p>
        </p:txBody>
      </p:sp>
      <p:pic>
        <p:nvPicPr>
          <p:cNvPr id="2" name="Picture 6" descr="The inside of a car&#10;&#10;Description automatically generated">
            <a:extLst>
              <a:ext uri="{FF2B5EF4-FFF2-40B4-BE49-F238E27FC236}">
                <a16:creationId xmlns:a16="http://schemas.microsoft.com/office/drawing/2014/main" id="{70D9E1C9-8AAC-C5A1-57D5-2182DE6613E9}"/>
              </a:ext>
            </a:extLst>
          </p:cNvPr>
          <p:cNvPicPr>
            <a:picLocks noChangeAspect="1"/>
          </p:cNvPicPr>
          <p:nvPr/>
        </p:nvPicPr>
        <p:blipFill rotWithShape="1">
          <a:blip r:embed="rId3">
            <a:alphaModFix amt="35000"/>
          </a:blip>
          <a:srcRect l="986" r="793" b="1"/>
          <a:stretch/>
        </p:blipFill>
        <p:spPr>
          <a:xfrm>
            <a:off x="114154" y="225171"/>
            <a:ext cx="11757035" cy="5130884"/>
          </a:xfrm>
          <a:prstGeom prst="rect">
            <a:avLst/>
          </a:prstGeom>
        </p:spPr>
      </p:pic>
      <p:pic>
        <p:nvPicPr>
          <p:cNvPr id="5" name="Picture 6" descr="Chart, pie chart&#10;&#10;Description automatically generated">
            <a:extLst>
              <a:ext uri="{FF2B5EF4-FFF2-40B4-BE49-F238E27FC236}">
                <a16:creationId xmlns:a16="http://schemas.microsoft.com/office/drawing/2014/main" id="{89577925-1760-4D39-578A-B2D8746BF750}"/>
              </a:ext>
            </a:extLst>
          </p:cNvPr>
          <p:cNvPicPr>
            <a:picLocks noChangeAspect="1"/>
          </p:cNvPicPr>
          <p:nvPr/>
        </p:nvPicPr>
        <p:blipFill>
          <a:blip r:embed="rId4"/>
          <a:stretch>
            <a:fillRect/>
          </a:stretch>
        </p:blipFill>
        <p:spPr>
          <a:xfrm>
            <a:off x="6645283" y="1859493"/>
            <a:ext cx="5229001" cy="33574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2F6F1F40-7D6E-3927-4B0A-BDAF5F12B7F0}"/>
              </a:ext>
            </a:extLst>
          </p:cNvPr>
          <p:cNvSpPr txBox="1"/>
          <p:nvPr/>
        </p:nvSpPr>
        <p:spPr>
          <a:xfrm>
            <a:off x="117230" y="1266094"/>
            <a:ext cx="6180446" cy="4500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Times New Roman"/>
                <a:cs typeface="Times New Roman"/>
              </a:rPr>
              <a:t>Millennial drivers are at the forefront of the electric car trend ​</a:t>
            </a:r>
          </a:p>
          <a:p>
            <a:pPr marL="285750" indent="-285750">
              <a:buFont typeface="Arial"/>
              <a:buChar char="•"/>
            </a:pPr>
            <a:r>
              <a:rPr lang="en-US" sz="2400">
                <a:latin typeface="Times New Roman"/>
                <a:cs typeface="Times New Roman"/>
              </a:rPr>
              <a:t>There are several reasons why millennials are choosing to drive electric vehicles. ​</a:t>
            </a:r>
          </a:p>
          <a:p>
            <a:pPr marL="285750" indent="-285750">
              <a:buFont typeface="Arial"/>
              <a:buChar char="•"/>
            </a:pPr>
            <a:r>
              <a:rPr lang="en-US" sz="2400">
                <a:latin typeface="Times New Roman"/>
                <a:cs typeface="Times New Roman"/>
              </a:rPr>
              <a:t>Electric cars are much more environmentally friendly than gasoline powered cars. ​</a:t>
            </a:r>
          </a:p>
          <a:p>
            <a:pPr marL="285750" indent="-285750">
              <a:buFont typeface="Arial"/>
              <a:buChar char="•"/>
            </a:pPr>
            <a:r>
              <a:rPr lang="en-US" sz="2400">
                <a:latin typeface="Times New Roman"/>
                <a:cs typeface="Times New Roman"/>
              </a:rPr>
              <a:t>Electric cars often have an overall lower cost of ownership than petroleum fueled cars. ​</a:t>
            </a:r>
          </a:p>
          <a:p>
            <a:pPr marL="285750" indent="-285750">
              <a:buFont typeface="Arial"/>
              <a:buChar char="•"/>
            </a:pPr>
            <a:r>
              <a:rPr lang="en-US" sz="2400">
                <a:latin typeface="Times New Roman"/>
                <a:cs typeface="Times New Roman"/>
              </a:rPr>
              <a:t>Gen Z's primary interest is because EV’s are viewed as "cool and hip" to drive. ​</a:t>
            </a:r>
          </a:p>
          <a:p>
            <a:pPr marL="285750" indent="-285750">
              <a:buFont typeface="Arial"/>
              <a:buChar char="•"/>
            </a:pPr>
            <a:r>
              <a:rPr lang="en-US" sz="2400">
                <a:latin typeface="Times New Roman"/>
                <a:cs typeface="Times New Roman"/>
              </a:rPr>
              <a:t>Baby Boomers are the least likely to show an interest in buying an Electric Vehicle.​</a:t>
            </a:r>
          </a:p>
        </p:txBody>
      </p:sp>
    </p:spTree>
    <p:extLst>
      <p:ext uri="{BB962C8B-B14F-4D97-AF65-F5344CB8AC3E}">
        <p14:creationId xmlns:p14="http://schemas.microsoft.com/office/powerpoint/2010/main" val="30472596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0" y="534430"/>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1401635" y="403035"/>
            <a:ext cx="964455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Fuel Technology type with the most incentives</a:t>
            </a:r>
          </a:p>
        </p:txBody>
      </p:sp>
      <p:pic>
        <p:nvPicPr>
          <p:cNvPr id="3" name="Picture 3" descr="Chart&#10;&#10;Description automatically generated">
            <a:extLst>
              <a:ext uri="{FF2B5EF4-FFF2-40B4-BE49-F238E27FC236}">
                <a16:creationId xmlns:a16="http://schemas.microsoft.com/office/drawing/2014/main" id="{66DD5D7A-877E-8889-8486-B4B57D8666D9}"/>
              </a:ext>
            </a:extLst>
          </p:cNvPr>
          <p:cNvPicPr>
            <a:picLocks noChangeAspect="1"/>
          </p:cNvPicPr>
          <p:nvPr/>
        </p:nvPicPr>
        <p:blipFill>
          <a:blip r:embed="rId4"/>
          <a:stretch>
            <a:fillRect/>
          </a:stretch>
        </p:blipFill>
        <p:spPr>
          <a:xfrm>
            <a:off x="1318867" y="1907163"/>
            <a:ext cx="9564573" cy="4536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62575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0" y="534430"/>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1401635" y="403035"/>
            <a:ext cx="964455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Fuel Technology type with the most incentives</a:t>
            </a:r>
          </a:p>
        </p:txBody>
      </p:sp>
      <p:pic>
        <p:nvPicPr>
          <p:cNvPr id="2" name="Picture 2" descr="Graphical user interface, application&#10;&#10;Description automatically generated">
            <a:extLst>
              <a:ext uri="{FF2B5EF4-FFF2-40B4-BE49-F238E27FC236}">
                <a16:creationId xmlns:a16="http://schemas.microsoft.com/office/drawing/2014/main" id="{C31406C7-D70F-2584-C319-D38F9038875D}"/>
              </a:ext>
            </a:extLst>
          </p:cNvPr>
          <p:cNvPicPr>
            <a:picLocks noChangeAspect="1"/>
          </p:cNvPicPr>
          <p:nvPr/>
        </p:nvPicPr>
        <p:blipFill>
          <a:blip r:embed="rId4"/>
          <a:stretch>
            <a:fillRect/>
          </a:stretch>
        </p:blipFill>
        <p:spPr>
          <a:xfrm>
            <a:off x="1494039" y="1919398"/>
            <a:ext cx="9006053" cy="4604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2625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13</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Plug-in Electric Vehicle Sales using SAC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2023-03-20T16:17:56Z</dcterms:created>
  <dcterms:modified xsi:type="dcterms:W3CDTF">2023-03-27T01:15:43Z</dcterms:modified>
</cp:coreProperties>
</file>